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447" r:id="rId3"/>
    <p:sldId id="448" r:id="rId4"/>
    <p:sldId id="451" r:id="rId5"/>
    <p:sldId id="45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93"/>
    <a:srgbClr val="E0DCC3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outlineViewPr>
    <p:cViewPr>
      <p:scale>
        <a:sx n="33" d="100"/>
        <a:sy n="33" d="100"/>
      </p:scale>
      <p:origin x="0" y="24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18"/>
          <c:y val="7.3765073484031843E-2"/>
          <c:w val="0.82476572183380881"/>
          <c:h val="0.6581811745815774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Asia-Pacific</c:v>
                </c:pt>
                <c:pt idx="1">
                  <c:v>Europe </c:v>
                </c:pt>
                <c:pt idx="2">
                  <c:v>North America </c:v>
                </c:pt>
                <c:pt idx="3">
                  <c:v>South America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342819008"/>
        <c:axId val="342815200"/>
      </c:barChart>
      <c:catAx>
        <c:axId val="342819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42815200"/>
        <c:crosses val="autoZero"/>
        <c:auto val="1"/>
        <c:lblAlgn val="ctr"/>
        <c:lblOffset val="100"/>
        <c:noMultiLvlLbl val="0"/>
      </c:catAx>
      <c:valAx>
        <c:axId val="34281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42819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74709382805916"/>
          <c:y val="0.20192005243543146"/>
          <c:w val="0.72095033455583868"/>
          <c:h val="0.7633591777650056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800" dirty="0" smtClean="0"/>
                      <a:t>Asia-Pacific
87%</a:t>
                    </a:r>
                    <a:endParaRPr lang="en-US" sz="8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851768899838555"/>
                  <c:y val="-9.3536065004125341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Europe 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800" dirty="0"/>
                      <a:t>North America 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9258844499192775E-2"/>
                  <c:y val="0.19094516560851005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South America 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Asia-Pacific</c:v>
                </c:pt>
                <c:pt idx="1">
                  <c:v>Europe </c:v>
                </c:pt>
                <c:pt idx="2">
                  <c:v>North America </c:v>
                </c:pt>
                <c:pt idx="3">
                  <c:v>South America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12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11" Type="http://schemas.openxmlformats.org/officeDocument/2006/relationships/image" Target="../media/image10.jpeg"/><Relationship Id="rId5" Type="http://schemas.microsoft.com/office/2007/relationships/hdphoto" Target="../media/hdphoto2.wdp"/><Relationship Id="rId10" Type="http://schemas.openxmlformats.org/officeDocument/2006/relationships/image" Target="../media/image9.jpeg"/><Relationship Id="rId4" Type="http://schemas.openxmlformats.org/officeDocument/2006/relationships/image" Target="../media/image6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dleeb\Downloads\OOE-619-AQ-Chemicals_fe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Calcium Hypochlorite 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CALCIUM HYPOCHLORITE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CALCIUM HYPOCHLORITE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Applications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4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CALCIUM HYPOCHLORITE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Wise Manufacturers Relevant Contact Details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5 CALCIUM HYPOCHLORITE - INDIAN MANUFACTURERS, MANUFACTURING VOLUME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Manufacturing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 Relevant Contact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6 WORLDWIDE MANUFACTURING PROCESSES,RAW MATERIAL</a:t>
            </a:r>
          </a:p>
          <a:p>
            <a:pPr>
              <a:lnSpc>
                <a:spcPct val="150000"/>
              </a:lnSpc>
            </a:pPr>
            <a:r>
              <a:rPr lang="en-IN" sz="1200" b="1" dirty="0" smtClean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Analysis. All type of Manufacturing </a:t>
            </a:r>
          </a:p>
          <a:p>
            <a:pPr marL="171450" indent="3175">
              <a:lnSpc>
                <a:spcPct val="150000"/>
              </a:lnSpc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Routes &amp; schematic diagram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cost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7 CALCIUM HYPOCHLORITE FEASIBILITY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Raw Material &amp; Production Capacity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Description With Comparison Of Various Other Process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 Of Hazardous Chemicals storage &amp; Handling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:a16="http://schemas.microsoft.com/office/drawing/2014/main" xmlns="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:a16="http://schemas.microsoft.com/office/drawing/2014/main" xmlns="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692648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8 CALCIUM HYPOCHLORITE RETURN ON INVESTMENT &amp; BREAKEVEN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9 PRICE TREND ANALYSIS OF CALCIUM HYPOCHLORITE FOR 3 YEARS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COUNTRYWISE PRICE TREND ANALYSIS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MANUFACTURER WISE PRICE TREND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CALCIUM HYPOCHLORITE GLOBAL MARKET WITH PAST AND FUTURE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PREDICTION CONTINENT WISE MANUFACTURERS, 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11 CALCIUM HYPOCHLORITE - 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Global Buyers As Per Buying Quantity</a:t>
            </a:r>
          </a:p>
          <a:p>
            <a:pPr marL="171450" indent="-171450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12 CALCIUM HYPOCHLORITE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13 CALCIUM HYPOCHLORITE CONTINENT WISE EXPORT/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14 CALCIUM HYPOCHLORITE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BUSINESS 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SWOT Analysis(Strength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Calcium Hypochlorite Market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79363" y="857232"/>
            <a:ext cx="24209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</a:t>
            </a:r>
            <a:r>
              <a:rPr lang="en-US" dirty="0" smtClean="0">
                <a:solidFill>
                  <a:srgbClr val="FD308B"/>
                </a:solidFill>
              </a:rPr>
              <a:t>Calcium Hypochlorite Acid Market </a:t>
            </a:r>
            <a:endParaRPr lang="en-US" dirty="0">
              <a:solidFill>
                <a:srgbClr val="FD308B"/>
              </a:solidFill>
            </a:endParaRP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1157KT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$910M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2844" y="2214554"/>
            <a:ext cx="2357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Calcium</a:t>
            </a: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Hypochlorite</a:t>
            </a: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Acid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xxKT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30459" y="3200400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Calcium Hypochlorite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Calcium Hypochlorite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Calcium Hypochlorite is 688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1157K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80760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71481" y="178592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DF45BE9-BA71-47B2-ADEF-6FA5EF2F6EF9}"/>
              </a:ext>
            </a:extLst>
          </p:cNvPr>
          <p:cNvSpPr/>
          <p:nvPr/>
        </p:nvSpPr>
        <p:spPr>
          <a:xfrm>
            <a:off x="6156960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China petroleum</a:t>
            </a:r>
          </a:p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Chemical corp.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Quimpac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Lords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Chloro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Alkali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Quimica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Pima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Chloran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Chemical</a:t>
            </a:r>
          </a:p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Production Co.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Chart 32"/>
          <p:cNvGraphicFramePr/>
          <p:nvPr/>
        </p:nvGraphicFramePr>
        <p:xfrm>
          <a:off x="357158" y="3357562"/>
          <a:ext cx="257176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034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C:\Users\Andleeb\Downloads\download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86710" y="3786190"/>
            <a:ext cx="433388" cy="429808"/>
          </a:xfrm>
          <a:prstGeom prst="rect">
            <a:avLst/>
          </a:prstGeom>
          <a:noFill/>
        </p:spPr>
      </p:pic>
      <p:pic>
        <p:nvPicPr>
          <p:cNvPr id="2051" name="Picture 3" descr="C:\Users\Andleeb\Downloads\download (9).jpg"/>
          <p:cNvPicPr>
            <a:picLocks noChangeAspect="1" noChangeArrowheads="1"/>
          </p:cNvPicPr>
          <p:nvPr/>
        </p:nvPicPr>
        <p:blipFill>
          <a:blip r:embed="rId9"/>
          <a:srcRect t="18898" b="26457"/>
          <a:stretch>
            <a:fillRect/>
          </a:stretch>
        </p:blipFill>
        <p:spPr bwMode="auto">
          <a:xfrm>
            <a:off x="7429520" y="4214818"/>
            <a:ext cx="822809" cy="449623"/>
          </a:xfrm>
          <a:prstGeom prst="rect">
            <a:avLst/>
          </a:prstGeom>
          <a:noFill/>
        </p:spPr>
      </p:pic>
      <p:pic>
        <p:nvPicPr>
          <p:cNvPr id="2052" name="Picture 4" descr="C:\Users\Andleeb\Downloads\download (6).jpg"/>
          <p:cNvPicPr>
            <a:picLocks noChangeAspect="1" noChangeArrowheads="1"/>
          </p:cNvPicPr>
          <p:nvPr/>
        </p:nvPicPr>
        <p:blipFill>
          <a:blip r:embed="rId10"/>
          <a:srcRect t="28346" b="28346"/>
          <a:stretch>
            <a:fillRect/>
          </a:stretch>
        </p:blipFill>
        <p:spPr bwMode="auto">
          <a:xfrm>
            <a:off x="7643834" y="5500702"/>
            <a:ext cx="622586" cy="269627"/>
          </a:xfrm>
          <a:prstGeom prst="rect">
            <a:avLst/>
          </a:prstGeom>
          <a:noFill/>
        </p:spPr>
      </p:pic>
      <p:pic>
        <p:nvPicPr>
          <p:cNvPr id="2053" name="Picture 5" descr="C:\Users\Andleeb\Downloads\download (5).jpg"/>
          <p:cNvPicPr>
            <a:picLocks noChangeAspect="1" noChangeArrowheads="1"/>
          </p:cNvPicPr>
          <p:nvPr/>
        </p:nvPicPr>
        <p:blipFill>
          <a:blip r:embed="rId11"/>
          <a:srcRect l="24343" t="4420" r="30749" b="22102"/>
          <a:stretch>
            <a:fillRect/>
          </a:stretch>
        </p:blipFill>
        <p:spPr bwMode="auto">
          <a:xfrm>
            <a:off x="7715272" y="4923838"/>
            <a:ext cx="517139" cy="490436"/>
          </a:xfrm>
          <a:prstGeom prst="rect">
            <a:avLst/>
          </a:prstGeom>
          <a:noFill/>
        </p:spPr>
      </p:pic>
      <p:pic>
        <p:nvPicPr>
          <p:cNvPr id="2054" name="Picture 6" descr="C:\Users\Andleeb\Downloads\download.jpg"/>
          <p:cNvPicPr>
            <a:picLocks noChangeAspect="1" noChangeArrowheads="1"/>
          </p:cNvPicPr>
          <p:nvPr/>
        </p:nvPicPr>
        <p:blipFill>
          <a:blip r:embed="rId12"/>
          <a:srcRect t="27717" b="32756"/>
          <a:stretch>
            <a:fillRect/>
          </a:stretch>
        </p:blipFill>
        <p:spPr bwMode="auto">
          <a:xfrm>
            <a:off x="7500958" y="4572008"/>
            <a:ext cx="857246" cy="338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10421</TotalTime>
  <Words>563</Words>
  <Application>Microsoft Office PowerPoint</Application>
  <PresentationFormat>On-screen Show (4:3)</PresentationFormat>
  <Paragraphs>137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698</cp:revision>
  <dcterms:created xsi:type="dcterms:W3CDTF">2020-02-21T04:59:25Z</dcterms:created>
  <dcterms:modified xsi:type="dcterms:W3CDTF">2022-02-11T05:04:40Z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